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2FD6E-E10E-4255-A7F4-AD01CE2B882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75498-0BD8-4B07-8002-FB561201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5498-0BD8-4B07-8002-FB561201B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5498-0BD8-4B07-8002-FB561201B0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43EF-419A-4B59-A017-F11FCACFC7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Foundation of Mathematics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Entisar</a:t>
            </a:r>
            <a:r>
              <a:rPr lang="en-US" dirty="0" smtClean="0">
                <a:solidFill>
                  <a:schemeClr val="tx1"/>
                </a:solidFill>
              </a:rPr>
              <a:t> Abdul </a:t>
            </a:r>
            <a:r>
              <a:rPr lang="en-US" dirty="0" err="1" smtClean="0">
                <a:solidFill>
                  <a:schemeClr val="tx1"/>
                </a:solidFill>
              </a:rPr>
              <a:t>Latif</a:t>
            </a:r>
            <a:r>
              <a:rPr lang="en-US" dirty="0" smtClean="0">
                <a:solidFill>
                  <a:schemeClr val="tx1"/>
                </a:solidFill>
              </a:rPr>
              <a:t> Ali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7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914400"/>
                <a:ext cx="7010400" cy="411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….(1)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….(2)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From (1)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….(3)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                </a:t>
                </a:r>
                <a:r>
                  <a:rPr lang="en-US" dirty="0" err="1"/>
                  <a:t>Inf</a:t>
                </a:r>
                <a:r>
                  <a:rPr lang="en-US" dirty="0"/>
                  <a:t> (2) and (3)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….(4)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            Rep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: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 or sub(4) in (3)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as follows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check our work by confirming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∘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=(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+2(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Remark</a:t>
                </a:r>
                <a:r>
                  <a:rPr lang="en-US" dirty="0"/>
                  <a:t> </a:t>
                </a:r>
                <a:r>
                  <a:rPr lang="en-US" b="1" dirty="0"/>
                  <a:t>1.1.14.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oneto</a:t>
                </a:r>
                <a:r>
                  <a:rPr lang="en-US" dirty="0"/>
                  <a:t>-one but not onto, then one can still define 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 : 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) →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whose domain in the range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110805"/>
              </a:xfrm>
              <a:prstGeom prst="rect">
                <a:avLst/>
              </a:prstGeom>
              <a:blipFill rotWithShape="1">
                <a:blip r:embed="rId2"/>
                <a:stretch>
                  <a:fillRect l="-783" b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2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81000"/>
                <a:ext cx="8382000" cy="55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b="1" dirty="0"/>
                  <a:t>1.1.15.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a function.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𝐼𝑓</m:t>
                    </m:r>
                    <m:r>
                      <a:rPr lang="en-US" i="1">
                        <a:latin typeface="Cambria Math"/>
                      </a:rPr>
                      <m:t> 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⊂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 is a collection of 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⋂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is a collection of 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, then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 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⋂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)⊆</m:t>
                        </m:r>
                        <m:nary>
                          <m:naryPr>
                            <m:chr m:val="⋂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Then converse is not true.</a:t>
                </a:r>
              </a:p>
              <a:p>
                <a:r>
                  <a:rPr lang="en-US" b="1" dirty="0"/>
                  <a:t>(iv)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Then converse is not true.</a:t>
                </a:r>
              </a:p>
              <a:p>
                <a:r>
                  <a:rPr lang="en-US" b="1" dirty="0"/>
                  <a:t>(v)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)⊆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The converse is not true.</a:t>
                </a:r>
              </a:p>
              <a:p>
                <a:r>
                  <a:rPr lang="en-US" b="1" dirty="0"/>
                  <a:t>(vi)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Proof: </a:t>
                </a:r>
                <a:endParaRPr lang="en-US" dirty="0"/>
              </a:p>
              <a:p>
                <a:r>
                  <a:rPr lang="en-US" b="1" dirty="0"/>
                  <a:t>(i) </a:t>
                </a:r>
                <a:r>
                  <a:rPr lang="en-US" dirty="0"/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                Def. of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/>
                  <a:t>                                                 Def.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                                                            Def. of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                                                 Def.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It follow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            Def.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⊆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…..(∗)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382000" cy="5578130"/>
              </a:xfrm>
              <a:prstGeom prst="rect">
                <a:avLst/>
              </a:prstGeom>
              <a:blipFill rotWithShape="1">
                <a:blip r:embed="rId2"/>
                <a:stretch>
                  <a:fillRect l="-655" t="-546" r="-145" b="-8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38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1066800"/>
                <a:ext cx="7315200" cy="4874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Conversely,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/>
                  <a:t>          Def.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                                           Def. of inverse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                                                                    Def. of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It follow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                             Def.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⊆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…..(∗∗)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                                 From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,(∗∗)</m:t>
                    </m:r>
                  </m:oMath>
                </a14:m>
                <a:r>
                  <a:rPr lang="en-US" dirty="0"/>
                  <a:t> and Def.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Example 1.1.16. 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/>
                  <a:t> be a function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⋂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⋂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)⋂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)={1}.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2.Types of Function</a:t>
                </a:r>
                <a:endParaRPr lang="en-US" dirty="0"/>
              </a:p>
              <a:p>
                <a:r>
                  <a:rPr lang="en-US" b="1" dirty="0"/>
                  <a:t>Definitions 1.2.1. </a:t>
                </a:r>
                <a:endParaRPr lang="en-US" dirty="0"/>
              </a:p>
              <a:p>
                <a:r>
                  <a:rPr lang="en-US" b="1" dirty="0"/>
                  <a:t>(i)</a:t>
                </a:r>
                <a:r>
                  <a:rPr lang="en-US" dirty="0"/>
                  <a:t> </a:t>
                </a:r>
                <a:r>
                  <a:rPr lang="en-US" b="1" dirty="0"/>
                  <a:t>(Constant Function)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constant function</a:t>
                </a:r>
                <a:r>
                  <a:rPr lang="en-US" dirty="0"/>
                  <a:t> if there exist a unique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7315200" cy="4874924"/>
              </a:xfrm>
              <a:prstGeom prst="rect">
                <a:avLst/>
              </a:prstGeom>
              <a:blipFill rotWithShape="1">
                <a:blip r:embed="rId2"/>
                <a:stretch>
                  <a:fillRect l="-667" t="-6000" r="-1167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1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533400"/>
                <a:ext cx="8534400" cy="5849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(ii)</a:t>
                </a:r>
                <a:r>
                  <a:rPr lang="en-US" dirty="0"/>
                  <a:t> </a:t>
                </a:r>
                <a:r>
                  <a:rPr lang="en-US" b="1" dirty="0"/>
                  <a:t>(Restriction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Then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restriction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and denoted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</a:t>
                </a:r>
                <a:r>
                  <a:rPr lang="en-US" b="1" dirty="0"/>
                  <a:t>(Extension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Then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extension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(iv) (Absolute Value Function )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which defined as follows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=|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|=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called the </a:t>
                </a:r>
                <a:r>
                  <a:rPr lang="en-US" b="1" dirty="0"/>
                  <a:t>absolute value function.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(v) (Permutation Function)</a:t>
                </a:r>
                <a:endParaRPr lang="en-US" dirty="0"/>
              </a:p>
              <a:p>
                <a:r>
                  <a:rPr lang="en-US" b="1" dirty="0"/>
                  <a:t> </a:t>
                </a:r>
                <a:r>
                  <a:rPr lang="en-US" dirty="0"/>
                  <a:t>Every </a:t>
                </a:r>
                <a:r>
                  <a:rPr lang="en-US" dirty="0" err="1"/>
                  <a:t>bijection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on a non empty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permutation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(vi) (Sequence)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be a non empty set.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called a sequence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denoted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(vii) (Canonical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be a non empty set,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an equivalence relation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be the set of all equivalence class.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=[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canonical function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"/>
                <a:ext cx="8534400" cy="5849615"/>
              </a:xfrm>
              <a:prstGeom prst="rect">
                <a:avLst/>
              </a:prstGeom>
              <a:blipFill rotWithShape="1">
                <a:blip r:embed="rId2"/>
                <a:stretch>
                  <a:fillRect l="-643" t="-521" r="-1000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066800"/>
                <a:ext cx="7620000" cy="3804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(viii) (Projection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two sets.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first projection.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second projection.</a:t>
                </a:r>
                <a:endParaRPr lang="en-US" dirty="0"/>
              </a:p>
              <a:p>
                <a:r>
                  <a:rPr lang="en-US" b="1" dirty="0"/>
                  <a:t>(ix) (Cross Product of Functions)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⟶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⟶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be two functions. The cross product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function defined as follows: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Examples 1.2.2.</a:t>
                </a:r>
                <a:endParaRPr lang="en-US" dirty="0"/>
              </a:p>
              <a:p>
                <a:r>
                  <a:rPr lang="en-US" b="1" dirty="0"/>
                  <a:t>(i)(Constant Function).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⟶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=2, 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={1}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800"/>
                <a:ext cx="7620000" cy="3804888"/>
              </a:xfrm>
              <a:prstGeom prst="rect">
                <a:avLst/>
              </a:prstGeom>
              <a:blipFill rotWithShape="1">
                <a:blip r:embed="rId2"/>
                <a:stretch>
                  <a:fillRect l="-640" t="-801" r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3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.Emad\Desktop\Untitle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87220"/>
            <a:ext cx="4572000" cy="30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22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C:\Users\D.Emad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209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Description: C:\Users\D.Emad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2476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7700" y="990600"/>
                <a:ext cx="7315200" cy="1751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 smtClean="0">
                    <a:effectLst/>
                    <a:latin typeface="Times New Roman"/>
                    <a:ea typeface="Times New Roman"/>
                    <a:cs typeface="Arial"/>
                  </a:rPr>
                  <a:t>(ii) (Restriction Function).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=[−1,0]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=[−1,1]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990600"/>
                <a:ext cx="7315200" cy="1751249"/>
              </a:xfrm>
              <a:prstGeom prst="rect">
                <a:avLst/>
              </a:prstGeom>
              <a:blipFill rotWithShape="1">
                <a:blip r:embed="rId5"/>
                <a:stretch>
                  <a:fillRect l="-667" t="-697" b="-1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04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533400"/>
                <a:ext cx="7848600" cy="2860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 smtClean="0">
                    <a:effectLst/>
                    <a:latin typeface="Times New Roman"/>
                    <a:ea typeface="Times New Roman"/>
                    <a:cs typeface="Arial"/>
                  </a:rPr>
                  <a:t>(iii) (Extension Function).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:[−1,0]⟶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∈[−1,0]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=[−1,0]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=[−1,1]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(iv) (Absolute Value Function )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=|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|=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[0,∞)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7848600" cy="2860078"/>
              </a:xfrm>
              <a:prstGeom prst="rect">
                <a:avLst/>
              </a:prstGeom>
              <a:blipFill rotWithShape="1">
                <a:blip r:embed="rId2"/>
                <a:stretch>
                  <a:fillRect l="-621" t="-426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D.Emad\Desktop\Untitle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733800"/>
            <a:ext cx="4343400" cy="23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89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838200"/>
                <a:ext cx="7543800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 smtClean="0">
                    <a:effectLst/>
                    <a:latin typeface="Times New Roman"/>
                    <a:ea typeface="Times New Roman"/>
                    <a:cs typeface="Arial"/>
                  </a:rPr>
                  <a:t>(v) (Permutation Function).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The function is </a:t>
                </a:r>
                <a:r>
                  <a:rPr lang="en-US" dirty="0" err="1">
                    <a:effectLst/>
                    <a:latin typeface="Times New Roman"/>
                    <a:ea typeface="Times New Roman"/>
                    <a:cs typeface="Arial"/>
                  </a:rPr>
                  <a:t>bijective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so it is permutation function.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38200"/>
                <a:ext cx="7543800" cy="729430"/>
              </a:xfrm>
              <a:prstGeom prst="rect">
                <a:avLst/>
              </a:prstGeom>
              <a:blipFill rotWithShape="1">
                <a:blip r:embed="rId2"/>
                <a:stretch>
                  <a:fillRect l="-728" t="-1681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4005" y="2667000"/>
            <a:ext cx="3475990" cy="28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27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0890" y="609600"/>
                <a:ext cx="8001000" cy="5445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 smtClean="0">
                    <a:effectLst/>
                    <a:latin typeface="Times New Roman"/>
                    <a:ea typeface="Times New Roman"/>
                    <a:cs typeface="Arial"/>
                  </a:rPr>
                  <a:t>(vi) (Sequence).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den>
                    </m:f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(vii) (Canonical Function). 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be an equivalence relation defined on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as follows:</a:t>
                </a:r>
                <a:endParaRPr lang="en-US" sz="1400" dirty="0">
                  <a:ea typeface="Calibri"/>
                  <a:cs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𝑥𝑅𝑦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dirty="0" err="1">
                    <a:effectLst/>
                    <a:latin typeface="Times New Roman"/>
                    <a:ea typeface="Times New Roman"/>
                    <a:cs typeface="Arial"/>
                  </a:rPr>
                  <a:t>iff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is even integer, that is,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even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}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∈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−0 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even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…,−4,−2,0,2,4,…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∈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−1 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even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…,−5,−3,−1,1,3,5,…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=[3]=…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,[1]}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=….</m:t>
                      </m:r>
                    </m:oMath>
                  </m:oMathPara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=[1]=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=….</m:t>
                      </m:r>
                    </m:oMath>
                  </m:oMathPara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(viii) (Projection Function)</a:t>
                </a:r>
                <a:endParaRPr lang="en-US" sz="1400" dirty="0">
                  <a:ea typeface="Calibri"/>
                  <a:cs typeface="Arial"/>
                </a:endParaRPr>
              </a:p>
              <a:p>
                <a:r>
                  <a:rPr lang="en-US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2,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</m:oMath>
                </a14:m>
                <a:endParaRPr lang="en-US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.</a:t>
                </a:r>
                <a:r>
                  <a:rPr lang="en-US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={3}×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90" y="609600"/>
                <a:ext cx="8001000" cy="5445017"/>
              </a:xfrm>
              <a:prstGeom prst="rect">
                <a:avLst/>
              </a:prstGeom>
              <a:blipFill rotWithShape="1">
                <a:blip r:embed="rId2"/>
                <a:stretch>
                  <a:fillRect l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3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914400"/>
                <a:ext cx="7696200" cy="4623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/>
                  <a:t>Some Types of Functions</a:t>
                </a:r>
                <a:endParaRPr lang="en-US" dirty="0"/>
              </a:p>
              <a:p>
                <a:r>
                  <a:rPr lang="en-US" b="1" dirty="0"/>
                  <a:t>1.Inverse Function and Its Properties </a:t>
                </a:r>
                <a:endParaRPr lang="en-US" dirty="0"/>
              </a:p>
              <a:p>
                <a:r>
                  <a:rPr lang="en-US" dirty="0"/>
                  <a:t>We start this section by restate some basic and useful concepts.</a:t>
                </a:r>
              </a:p>
              <a:p>
                <a:r>
                  <a:rPr lang="en-US" b="1" dirty="0"/>
                  <a:t>Definition 1.1.1. (Inverse of a Relation)</a:t>
                </a:r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a relation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then the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 </a:t>
                </a:r>
                <a:r>
                  <a:rPr lang="en-US" dirty="0"/>
                  <a:t>is defined as the relation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is given by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/>
                  <a:t>      </a:t>
                </a:r>
                <a:r>
                  <a:rPr lang="en-US" dirty="0"/>
                  <a:t>if and only if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𝑎𝑅𝑏</m:t>
                    </m:r>
                  </m:oMath>
                </a14:m>
                <a:r>
                  <a:rPr lang="en-US" i="1" dirty="0"/>
                  <a:t>.</a:t>
                </a:r>
                <a:endParaRPr lang="en-US" dirty="0"/>
              </a:p>
              <a:p>
                <a:r>
                  <a:rPr lang="en-US" dirty="0"/>
                  <a:t>That is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={(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 ∈ 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: 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∈ 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}.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Definition 1.1.2. (Function) </a:t>
                </a:r>
                <a:endParaRPr lang="en-US" dirty="0"/>
              </a:p>
              <a:p>
                <a:r>
                  <a:rPr lang="en-US" b="1" dirty="0"/>
                  <a:t> (i)</a:t>
                </a:r>
                <a:r>
                  <a:rPr lang="en-US" dirty="0"/>
                  <a:t> A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said to be function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∃!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(ii)</a:t>
                </a:r>
                <a:r>
                  <a:rPr lang="en-US" dirty="0"/>
                  <a:t> A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said to be function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⋀ 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A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said to be function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such that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property called </a:t>
                </a:r>
                <a:r>
                  <a:rPr lang="en-US" b="1" dirty="0"/>
                  <a:t>the</a:t>
                </a:r>
                <a:r>
                  <a:rPr lang="en-US" dirty="0"/>
                  <a:t> </a:t>
                </a:r>
                <a:r>
                  <a:rPr lang="en-US" b="1" dirty="0"/>
                  <a:t>well-defined relation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7696200" cy="4623189"/>
              </a:xfrm>
              <a:prstGeom prst="rect">
                <a:avLst/>
              </a:prstGeom>
              <a:blipFill rotWithShape="1">
                <a:blip r:embed="rId3"/>
                <a:stretch>
                  <a:fillRect l="-633" t="-660"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26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838200"/>
                <a:ext cx="8610600" cy="2017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 smtClean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(ix) (Cross Product of Functions)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and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×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=(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=(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38200"/>
                <a:ext cx="8610600" cy="2017091"/>
              </a:xfrm>
              <a:prstGeom prst="rect">
                <a:avLst/>
              </a:prstGeom>
              <a:blipFill rotWithShape="1">
                <a:blip r:embed="rId2"/>
                <a:stretch>
                  <a:fillRect l="-212" t="-606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44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85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23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04248" y="533400"/>
                <a:ext cx="7543800" cy="5902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Notation 1.1.3.</a:t>
                </a:r>
                <a:r>
                  <a:rPr lang="en-US" dirty="0"/>
                  <a:t> We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a function. 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image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under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 err="1"/>
                  <a:t>preimage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Question</a:t>
                </a:r>
                <a:r>
                  <a:rPr lang="en-US" dirty="0"/>
                  <a:t> </a:t>
                </a:r>
                <a:r>
                  <a:rPr lang="en-US" b="1" dirty="0"/>
                  <a:t>1.1.4. </a:t>
                </a:r>
                <a:r>
                  <a:rPr lang="en-US" dirty="0"/>
                  <a:t>It is clear from Definition 1.1 and 1.2 that 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a function,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: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 exist? If Yes,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: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a function?</a:t>
                </a:r>
              </a:p>
              <a:p>
                <a:r>
                  <a:rPr lang="en-US" b="1" dirty="0"/>
                  <a:t>Example 1.1.5.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------------------------ .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------------------------ 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is ------------------------ .</a:t>
                </a:r>
              </a:p>
              <a:p>
                <a:r>
                  <a:rPr lang="en-US" b="1" dirty="0"/>
                  <a:t>(iv)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------------------------ .</a:t>
                </a:r>
              </a:p>
              <a:p>
                <a:r>
                  <a:rPr lang="en-US" b="1" dirty="0"/>
                  <a:t>(v)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be a relation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is --------------------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 . </a:t>
                </a:r>
              </a:p>
              <a:p>
                <a:r>
                  <a:rPr lang="en-US" b="1" dirty="0"/>
                  <a:t>Definition 1.1.6. (Inverse Function)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said to be has inverse if the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: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 is function.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48" y="533400"/>
                <a:ext cx="7543800" cy="5902706"/>
              </a:xfrm>
              <a:prstGeom prst="rect">
                <a:avLst/>
              </a:prstGeom>
              <a:blipFill rotWithShape="1">
                <a:blip r:embed="rId2"/>
                <a:stretch>
                  <a:fillRect l="-728" t="-517" r="-1132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9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838200"/>
                <a:ext cx="7924800" cy="4354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Example 1.1.7.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</m:t>
                    </m:r>
                  </m:oMath>
                </a14:m>
                <a:r>
                  <a:rPr lang="en-US" dirty="0"/>
                  <a:t>, 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+3}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+3}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function as shown below.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T. P.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−3=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/>
                  <a:t> (By add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/>
                  <a:t> to both sides)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⟹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7924800" cy="4354334"/>
              </a:xfrm>
              <a:prstGeom prst="rect">
                <a:avLst/>
              </a:prstGeom>
              <a:blipFill rotWithShape="1">
                <a:blip r:embed="rId2"/>
                <a:stretch>
                  <a:fillRect l="-615" t="-700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84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457200"/>
                <a:ext cx="8001000" cy="5653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(ii)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ℝ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: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,±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ℝ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not function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=±2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Theorem 1.1.8.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be a function.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err="1"/>
                  <a:t>bijective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the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Proof. </a:t>
                </a:r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bijective</a:t>
                </a:r>
                <a:r>
                  <a:rPr lang="en-US" dirty="0"/>
                  <a:t>. To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onto.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/>
                  <a:t>)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                   Def.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                   By hypothesis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     Def. of 1-1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"/>
                <a:ext cx="8001000" cy="5653407"/>
              </a:xfrm>
              <a:prstGeom prst="rect">
                <a:avLst/>
              </a:prstGeom>
              <a:blipFill rotWithShape="1">
                <a:blip r:embed="rId2"/>
                <a:stretch>
                  <a:fillRect l="-686" t="-431" b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35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838200"/>
                <a:ext cx="7467600" cy="4437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Conversely,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, to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err="1"/>
                  <a:t>bijective</a:t>
                </a:r>
                <a:r>
                  <a:rPr lang="en-US" dirty="0"/>
                  <a:t>, that is, 1-1 and onto.</a:t>
                </a:r>
              </a:p>
              <a:p>
                <a:r>
                  <a:rPr lang="en-US" b="1" dirty="0"/>
                  <a:t>1-1: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To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                         Hypothesis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is function)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                         Hypothesis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                    Def. of 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                                                          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function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1-1.</a:t>
                </a:r>
              </a:p>
              <a:p>
                <a:r>
                  <a:rPr lang="en-US" b="1" dirty="0"/>
                  <a:t>onto: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. To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))∈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Hypothesis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                                    Def. of 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                           Hypothesis (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function)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onto.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7467600" cy="4437369"/>
              </a:xfrm>
              <a:prstGeom prst="rect">
                <a:avLst/>
              </a:prstGeom>
              <a:blipFill rotWithShape="1">
                <a:blip r:embed="rId2"/>
                <a:stretch>
                  <a:fillRect l="-653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1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914400"/>
                <a:ext cx="7315200" cy="4593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 </a:t>
                </a:r>
                <a:r>
                  <a:rPr lang="en-US" b="1" dirty="0"/>
                  <a:t>1.1.9.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}={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:∃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such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that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)}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direct image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/>
                  <a:t>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inverse image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b="1" dirty="0"/>
                  <a:t> with respect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Example 1.1.10.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ℝ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−1=15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ℝ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=16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−2,2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−1,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0,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2,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1≤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2≤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&lt;3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−1,3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={−1,0,1,2}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−1,−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−1,0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={−1,0}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=[0,1)</m:t>
                    </m:r>
                  </m:oMath>
                </a14:m>
                <a:r>
                  <a:rPr lang="en-US" dirty="0"/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[1,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2]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=[1,2)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14400"/>
                <a:ext cx="7315200" cy="4593502"/>
              </a:xfrm>
              <a:prstGeom prst="rect">
                <a:avLst/>
              </a:prstGeom>
              <a:blipFill rotWithShape="1">
                <a:blip r:embed="rId2"/>
                <a:stretch>
                  <a:fillRect l="-750" t="-663" b="-13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43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44015"/>
            <a:ext cx="5943600" cy="356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44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371600"/>
                <a:ext cx="8001000" cy="375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 </a:t>
                </a:r>
                <a:r>
                  <a:rPr lang="en-US" b="1" dirty="0"/>
                  <a:t>1.1.11.</a:t>
                </a:r>
                <a:endParaRPr lang="en-US" dirty="0"/>
              </a:p>
              <a:p>
                <a:r>
                  <a:rPr lang="en-US" b="1" dirty="0"/>
                  <a:t>(i)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identity </a:t>
                </a:r>
                <a:r>
                  <a:rPr lang="en-US" dirty="0"/>
                  <a:t>function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inclusion</a:t>
                </a:r>
                <a:r>
                  <a:rPr lang="en-US" dirty="0"/>
                  <a:t> function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Theorem 1.1.12. </a:t>
                </a: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: 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→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bijective</a:t>
                </a:r>
                <a:r>
                  <a:rPr lang="en-US" dirty="0"/>
                  <a:t> function,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∘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Proof. Exercise.</a:t>
                </a:r>
                <a:endParaRPr lang="en-US" dirty="0"/>
              </a:p>
              <a:p>
                <a:r>
                  <a:rPr lang="en-US" b="1" dirty="0"/>
                  <a:t>Example 1.1.13.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/>
                  <a:t> be a function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bijective</a:t>
                </a:r>
                <a:r>
                  <a:rPr lang="en-US" dirty="0"/>
                  <a:t>(</a:t>
                </a:r>
                <a:r>
                  <a:rPr lang="en-US" b="1" dirty="0"/>
                  <a:t>Exercise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To find the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formula,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Then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So, the we get the following system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001000" cy="3756669"/>
              </a:xfrm>
              <a:prstGeom prst="rect">
                <a:avLst/>
              </a:prstGeom>
              <a:blipFill rotWithShape="1">
                <a:blip r:embed="rId2"/>
                <a:stretch>
                  <a:fillRect l="-609" t="-812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38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4227</Words>
  <Application>Microsoft Office PowerPoint</Application>
  <PresentationFormat>On-screen Show (4:3)</PresentationFormat>
  <Paragraphs>182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Foundation of Mathematics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of Mathematics II</dc:title>
  <dc:creator>Hp</dc:creator>
  <cp:lastModifiedBy>Hp</cp:lastModifiedBy>
  <cp:revision>5</cp:revision>
  <dcterms:created xsi:type="dcterms:W3CDTF">2019-03-24T17:06:05Z</dcterms:created>
  <dcterms:modified xsi:type="dcterms:W3CDTF">2019-11-21T11:47:42Z</dcterms:modified>
</cp:coreProperties>
</file>